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28" r:id="rId3"/>
    <p:sldId id="381" r:id="rId5"/>
    <p:sldId id="380" r:id="rId6"/>
    <p:sldId id="298" r:id="rId7"/>
    <p:sldId id="372" r:id="rId8"/>
    <p:sldId id="393" r:id="rId9"/>
    <p:sldId id="515" r:id="rId10"/>
    <p:sldId id="516" r:id="rId11"/>
    <p:sldId id="377" r:id="rId12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3" userDrawn="1">
          <p15:clr>
            <a:srgbClr val="A4A3A4"/>
          </p15:clr>
        </p15:guide>
        <p15:guide id="2" pos="2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1977B0"/>
    <a:srgbClr val="2B4C73"/>
    <a:srgbClr val="305480"/>
    <a:srgbClr val="DDDDDD"/>
    <a:srgbClr val="FDFDFD"/>
    <a:srgbClr val="005A9E"/>
    <a:srgbClr val="9C9899"/>
    <a:srgbClr val="DBDBDB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4660"/>
  </p:normalViewPr>
  <p:slideViewPr>
    <p:cSldViewPr showGuides="1">
      <p:cViewPr varScale="1">
        <p:scale>
          <a:sx n="85" d="100"/>
          <a:sy n="85" d="100"/>
        </p:scale>
        <p:origin x="796" y="40"/>
      </p:cViewPr>
      <p:guideLst>
        <p:guide orient="horz" pos="1583"/>
        <p:guide pos="2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5D477-AE64-46E1-9AB5-695E408BAA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EECC6B-0D75-40C4-9779-3248489840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3211-66F3-4E52-BE2E-D8A9E8DA1D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35000">
        <p14:prism/>
      </p:transition>
    </mc:Choice>
    <mc:Fallback>
      <p:transition spd="slow" advTm="3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>
                <a:ea typeface="方正黑体简体" panose="02000000000000000000" pitchFamily="2" charset="-122"/>
              </a:defRPr>
            </a:lvl1pPr>
            <a:lvl2pPr>
              <a:defRPr>
                <a:ea typeface="方正黑体简体" panose="02000000000000000000" pitchFamily="2" charset="-122"/>
              </a:defRPr>
            </a:lvl2pPr>
            <a:lvl3pPr>
              <a:defRPr>
                <a:ea typeface="方正黑体简体" panose="02000000000000000000" pitchFamily="2" charset="-122"/>
              </a:defRPr>
            </a:lvl3pPr>
            <a:lvl4pPr>
              <a:defRPr>
                <a:ea typeface="方正黑体简体" panose="02000000000000000000" pitchFamily="2" charset="-122"/>
              </a:defRPr>
            </a:lvl4pPr>
            <a:lvl5pPr>
              <a:defRPr>
                <a:ea typeface="方正黑体简体" panose="02000000000000000000" pitchFamily="2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A429D539-5BED-47D2-AAB7-BD075F4C08F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AB6DD878-13B8-4D59-A5A5-EE52F45199E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microsoft.com/office/2007/relationships/hdphoto" Target="../media/image2.wdp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AFAFA"/>
            </a:gs>
            <a:gs pos="50000">
              <a:srgbClr val="FBFBFB"/>
            </a:gs>
            <a:gs pos="100000">
              <a:srgbClr val="FCFCF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</a:endParaRPr>
          </a:p>
        </p:txBody>
      </p:sp>
      <p:pic>
        <p:nvPicPr>
          <p:cNvPr id="4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188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100" advTm="35000">
        <p14:prism/>
      </p:transition>
    </mc:Choice>
    <mc:Fallback>
      <p:transition spd="slow" advTm="35000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 rot="2700000">
            <a:off x="7474061" y="4221928"/>
            <a:ext cx="399563" cy="399563"/>
          </a:xfrm>
          <a:prstGeom prst="roundRect">
            <a:avLst>
              <a:gd name="adj" fmla="val 4810"/>
            </a:avLst>
          </a:prstGeom>
          <a:solidFill>
            <a:srgbClr val="9C9899"/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 rot="2700000">
            <a:off x="5859847" y="835260"/>
            <a:ext cx="1698363" cy="169836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5699113" y="2947008"/>
            <a:ext cx="1221683" cy="122168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 rot="2700000">
            <a:off x="7279982" y="2731542"/>
            <a:ext cx="840595" cy="840595"/>
          </a:xfrm>
          <a:prstGeom prst="roundRect">
            <a:avLst>
              <a:gd name="adj" fmla="val 481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 rot="2700000">
            <a:off x="7859058" y="2034386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 rot="2700000">
            <a:off x="7942044" y="729761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 rot="2700000">
            <a:off x="5569230" y="451226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7924084" y="441189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75903" y="1686659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651901" y="2748553"/>
            <a:ext cx="806575" cy="806575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5702325" y="3377079"/>
            <a:ext cx="1182098" cy="11820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4391728" y="3680354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04885" y="4287910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 rot="2700000">
            <a:off x="7432318" y="3741845"/>
            <a:ext cx="507367" cy="507367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 rot="2700000">
            <a:off x="5329029" y="440750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 rot="2700000">
            <a:off x="8302864" y="384576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 rot="2700000">
            <a:off x="8313355" y="110811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 rot="2700000">
            <a:off x="6484684" y="277583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47720" y="3114040"/>
            <a:ext cx="1412240" cy="34734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人：吴鸿泰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04632" y="3124469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汇报部门：研发部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3825" y="1405890"/>
            <a:ext cx="7472680" cy="941705"/>
          </a:xfrm>
          <a:prstGeom prst="rect">
            <a:avLst/>
          </a:prstGeom>
        </p:spPr>
        <p:txBody>
          <a:bodyPr wrap="square" lIns="91284" tIns="45642" rIns="91284" bIns="45642">
            <a:noAutofit/>
          </a:bodyPr>
          <a:lstStyle/>
          <a:p>
            <a:r>
              <a:rPr lang="en-US" altLang="zh-CN" sz="4400" b="1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SU-22T</a:t>
            </a:r>
            <a:r>
              <a:rPr lang="zh-CN" altLang="en-US" sz="4400" b="1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串口烧录教程</a:t>
            </a:r>
            <a:endParaRPr lang="zh-CN" altLang="en-US" sz="4400" b="1" dirty="0">
              <a:solidFill>
                <a:srgbClr val="376092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5576" y="2701522"/>
            <a:ext cx="4564944" cy="259080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pPr>
              <a:lnSpc>
                <a:spcPts val="1320"/>
              </a:lnSpc>
            </a:pPr>
            <a:r>
              <a:rPr lang="zh-CN" altLang="en-US" sz="20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深圳市机芯智能有限公司</a:t>
            </a:r>
            <a:endParaRPr lang="zh-CN" altLang="en-US" sz="2000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869458" y="2513111"/>
            <a:ext cx="4409251" cy="0"/>
          </a:xfrm>
          <a:prstGeom prst="line">
            <a:avLst/>
          </a:prstGeom>
          <a:ln>
            <a:solidFill>
              <a:srgbClr val="376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844322" y="3182432"/>
            <a:ext cx="260310" cy="224405"/>
            <a:chOff x="2574154" y="3948094"/>
            <a:chExt cx="539308" cy="464921"/>
          </a:xfrm>
        </p:grpSpPr>
        <p:sp>
          <p:nvSpPr>
            <p:cNvPr id="41" name="六边形 40"/>
            <p:cNvSpPr/>
            <p:nvPr/>
          </p:nvSpPr>
          <p:spPr>
            <a:xfrm>
              <a:off x="2574154" y="3948094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2" name="Group 17"/>
            <p:cNvGrpSpPr>
              <a:grpSpLocks noChangeAspect="1"/>
            </p:cNvGrpSpPr>
            <p:nvPr/>
          </p:nvGrpSpPr>
          <p:grpSpPr bwMode="auto">
            <a:xfrm>
              <a:off x="2727716" y="4055936"/>
              <a:ext cx="232184" cy="249236"/>
              <a:chOff x="231" y="1205"/>
              <a:chExt cx="640" cy="687"/>
            </a:xfrm>
            <a:solidFill>
              <a:schemeClr val="bg1"/>
            </a:solidFill>
            <a:effectLst/>
          </p:grpSpPr>
          <p:sp>
            <p:nvSpPr>
              <p:cNvPr id="43" name="Freeform 18"/>
              <p:cNvSpPr/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4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108414" y="3179342"/>
            <a:ext cx="260310" cy="224405"/>
            <a:chOff x="3484568" y="3959609"/>
            <a:chExt cx="539308" cy="464921"/>
          </a:xfrm>
        </p:grpSpPr>
        <p:sp>
          <p:nvSpPr>
            <p:cNvPr id="46" name="六边形 45"/>
            <p:cNvSpPr/>
            <p:nvPr/>
          </p:nvSpPr>
          <p:spPr>
            <a:xfrm>
              <a:off x="3484568" y="3959609"/>
              <a:ext cx="539308" cy="464921"/>
            </a:xfrm>
            <a:prstGeom prst="hexagon">
              <a:avLst/>
            </a:prstGeom>
            <a:solidFill>
              <a:srgbClr val="3760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7" name="Freeform 96"/>
            <p:cNvSpPr>
              <a:spLocks noChangeArrowheads="1"/>
            </p:cNvSpPr>
            <p:nvPr/>
          </p:nvSpPr>
          <p:spPr bwMode="auto">
            <a:xfrm>
              <a:off x="3621202" y="4063904"/>
              <a:ext cx="266040" cy="256330"/>
            </a:xfrm>
            <a:custGeom>
              <a:avLst/>
              <a:gdLst>
                <a:gd name="T0" fmla="*/ 78442719 w 602"/>
                <a:gd name="T1" fmla="*/ 71923702 h 580"/>
                <a:gd name="T2" fmla="*/ 78442719 w 602"/>
                <a:gd name="T3" fmla="*/ 71923702 h 580"/>
                <a:gd name="T4" fmla="*/ 78442719 w 602"/>
                <a:gd name="T5" fmla="*/ 71923702 h 580"/>
                <a:gd name="T6" fmla="*/ 74657633 w 602"/>
                <a:gd name="T7" fmla="*/ 75578543 h 580"/>
                <a:gd name="T8" fmla="*/ 3654665 w 602"/>
                <a:gd name="T9" fmla="*/ 75578543 h 580"/>
                <a:gd name="T10" fmla="*/ 0 w 602"/>
                <a:gd name="T11" fmla="*/ 71923702 h 580"/>
                <a:gd name="T12" fmla="*/ 0 w 602"/>
                <a:gd name="T13" fmla="*/ 71923702 h 580"/>
                <a:gd name="T14" fmla="*/ 0 w 602"/>
                <a:gd name="T15" fmla="*/ 71923702 h 580"/>
                <a:gd name="T16" fmla="*/ 10180751 w 602"/>
                <a:gd name="T17" fmla="*/ 53518347 h 580"/>
                <a:gd name="T18" fmla="*/ 21274806 w 602"/>
                <a:gd name="T19" fmla="*/ 49733080 h 580"/>
                <a:gd name="T20" fmla="*/ 30411109 w 602"/>
                <a:gd name="T21" fmla="*/ 46077877 h 580"/>
                <a:gd name="T22" fmla="*/ 30411109 w 602"/>
                <a:gd name="T23" fmla="*/ 38637768 h 580"/>
                <a:gd name="T24" fmla="*/ 26756804 w 602"/>
                <a:gd name="T25" fmla="*/ 29500304 h 580"/>
                <a:gd name="T26" fmla="*/ 24929472 w 602"/>
                <a:gd name="T27" fmla="*/ 25845463 h 580"/>
                <a:gd name="T28" fmla="*/ 25843138 w 602"/>
                <a:gd name="T29" fmla="*/ 19318704 h 580"/>
                <a:gd name="T30" fmla="*/ 24929472 w 602"/>
                <a:gd name="T31" fmla="*/ 12009021 h 580"/>
                <a:gd name="T32" fmla="*/ 39678193 w 602"/>
                <a:gd name="T33" fmla="*/ 0 h 580"/>
                <a:gd name="T34" fmla="*/ 53513248 w 602"/>
                <a:gd name="T35" fmla="*/ 12009021 h 580"/>
                <a:gd name="T36" fmla="*/ 52599581 w 602"/>
                <a:gd name="T37" fmla="*/ 19318704 h 580"/>
                <a:gd name="T38" fmla="*/ 54426914 w 602"/>
                <a:gd name="T39" fmla="*/ 25845463 h 580"/>
                <a:gd name="T40" fmla="*/ 51685915 w 602"/>
                <a:gd name="T41" fmla="*/ 29500304 h 580"/>
                <a:gd name="T42" fmla="*/ 48031249 w 602"/>
                <a:gd name="T43" fmla="*/ 38637768 h 580"/>
                <a:gd name="T44" fmla="*/ 48031249 w 602"/>
                <a:gd name="T45" fmla="*/ 46077877 h 580"/>
                <a:gd name="T46" fmla="*/ 57167913 w 602"/>
                <a:gd name="T47" fmla="*/ 49733080 h 580"/>
                <a:gd name="T48" fmla="*/ 69175635 w 602"/>
                <a:gd name="T49" fmla="*/ 53518347 h 580"/>
                <a:gd name="T50" fmla="*/ 78442719 w 602"/>
                <a:gd name="T51" fmla="*/ 71923702 h 5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2" h="580">
                  <a:moveTo>
                    <a:pt x="601" y="551"/>
                  </a:moveTo>
                  <a:lnTo>
                    <a:pt x="601" y="551"/>
                  </a:lnTo>
                  <a:cubicBezTo>
                    <a:pt x="601" y="572"/>
                    <a:pt x="594" y="579"/>
                    <a:pt x="572" y="579"/>
                  </a:cubicBezTo>
                  <a:cubicBezTo>
                    <a:pt x="28" y="579"/>
                    <a:pt x="28" y="579"/>
                    <a:pt x="28" y="579"/>
                  </a:cubicBezTo>
                  <a:cubicBezTo>
                    <a:pt x="14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0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8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601" y="452"/>
                    <a:pt x="601" y="551"/>
                    <a:pt x="601" y="5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1026" name="Picture 2" descr="C:\Users\Administrator\Desktop\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07868" y="555526"/>
            <a:ext cx="1888468" cy="1540585"/>
          </a:xfrm>
          <a:prstGeom prst="rect">
            <a:avLst/>
          </a:prstGeom>
          <a:noFill/>
        </p:spPr>
      </p:pic>
      <p:pic>
        <p:nvPicPr>
          <p:cNvPr id="1027" name="Picture 3" descr="C:\Users\Administrator\Desktop\2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347614"/>
            <a:ext cx="1728192" cy="135109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49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49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1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1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17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2735"/>
            <a:ext cx="8568572" cy="642788"/>
            <a:chOff x="251900" y="138280"/>
            <a:chExt cx="8568572" cy="642788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38280"/>
              <a:ext cx="374523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rgbClr val="376092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ea"/>
                </a:rPr>
                <a:t>产品简介、产品定位：</a:t>
              </a:r>
              <a:endParaRPr lang="zh-CN" altLang="en-US" sz="20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720468" y="617339"/>
                <a:ext cx="1677396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前言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pic>
        <p:nvPicPr>
          <p:cNvPr id="3" name="图片 2" descr="0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32815" y="817245"/>
            <a:ext cx="3708400" cy="4337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3800" y="843915"/>
            <a:ext cx="3505835" cy="3989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2735"/>
            <a:ext cx="8568572" cy="642788"/>
            <a:chOff x="251900" y="138280"/>
            <a:chExt cx="8568572" cy="642788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38280"/>
              <a:ext cx="2676525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kern="0" dirty="0">
                  <a:solidFill>
                    <a:srgbClr val="376092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ea"/>
                </a:rPr>
                <a:t>如何联系我们：</a:t>
              </a:r>
              <a:endParaRPr lang="zh-CN" altLang="en-US" sz="28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720468" y="617339"/>
                <a:ext cx="1677396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前言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5" name="文本框 4"/>
          <p:cNvSpPr txBox="1"/>
          <p:nvPr/>
        </p:nvSpPr>
        <p:spPr>
          <a:xfrm>
            <a:off x="1188720" y="1433830"/>
            <a:ext cx="5063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latin typeface="+mj-ea"/>
                <a:ea typeface="+mj-ea"/>
                <a:cs typeface="+mj-ea"/>
              </a:rPr>
              <a:t>扫码加入：</a:t>
            </a:r>
            <a:endParaRPr lang="en-US" altLang="zh-CN" sz="2400">
              <a:latin typeface="+mj-ea"/>
              <a:ea typeface="+mj-ea"/>
              <a:cs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1595" y="3291840"/>
            <a:ext cx="63804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+mn-ea"/>
                <a:cs typeface="+mn-ea"/>
              </a:rPr>
              <a:t>地址：广东省深圳市宝安区西乡索佳科技园综合楼A903</a:t>
            </a:r>
            <a:endParaRPr lang="zh-CN" altLang="en-US" sz="2000">
              <a:latin typeface="+mn-ea"/>
              <a:cs typeface="+mn-ea"/>
            </a:endParaRPr>
          </a:p>
          <a:p>
            <a:r>
              <a:rPr lang="zh-CN" altLang="en-US" sz="2000">
                <a:latin typeface="+mn-ea"/>
                <a:cs typeface="+mn-ea"/>
              </a:rPr>
              <a:t>联系电话：0755-23220940</a:t>
            </a:r>
            <a:endParaRPr lang="zh-CN" altLang="en-US" sz="2000">
              <a:latin typeface="+mn-ea"/>
              <a:cs typeface="+mn-ea"/>
            </a:endParaRPr>
          </a:p>
          <a:p>
            <a:r>
              <a:rPr lang="zh-CN" altLang="en-US" sz="2000">
                <a:latin typeface="+mn-ea"/>
                <a:cs typeface="+mn-ea"/>
              </a:rPr>
              <a:t>网址：www.aimachip.com</a:t>
            </a:r>
            <a:endParaRPr lang="zh-CN" altLang="en-US" sz="2000">
              <a:latin typeface="+mn-ea"/>
              <a:cs typeface="+mn-ea"/>
            </a:endParaRPr>
          </a:p>
        </p:txBody>
      </p:sp>
      <p:pic>
        <p:nvPicPr>
          <p:cNvPr id="2" name="图片 1" descr="王哥"/>
          <p:cNvPicPr>
            <a:picLocks noChangeAspect="1"/>
          </p:cNvPicPr>
          <p:nvPr/>
        </p:nvPicPr>
        <p:blipFill>
          <a:blip r:embed="rId2"/>
          <a:srcRect l="60732" t="55612" r="8568" b="29656"/>
          <a:stretch>
            <a:fillRect/>
          </a:stretch>
        </p:blipFill>
        <p:spPr>
          <a:xfrm>
            <a:off x="3369945" y="937895"/>
            <a:ext cx="2304415" cy="2160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5"/>
          <p:cNvSpPr/>
          <p:nvPr/>
        </p:nvSpPr>
        <p:spPr bwMode="auto">
          <a:xfrm>
            <a:off x="940108" y="1611844"/>
            <a:ext cx="2212496" cy="19609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587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14300">
              <a:prstClr val="black"/>
            </a:inn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rgbClr val="005A9E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7" name="Freeform 5"/>
          <p:cNvSpPr/>
          <p:nvPr/>
        </p:nvSpPr>
        <p:spPr bwMode="auto">
          <a:xfrm>
            <a:off x="1115616" y="1676240"/>
            <a:ext cx="2212496" cy="196091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61000"/>
                  <a:lumOff val="39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2700000" scaled="1"/>
              <a:tileRect/>
            </a:gradFill>
          </a:ln>
          <a:effectLst>
            <a:outerShdw blurRad="266700" dist="203200" dir="678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srgbClr val="005A9E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357873" y="2119935"/>
            <a:ext cx="1638756" cy="784808"/>
          </a:xfrm>
          <a:prstGeom prst="rect">
            <a:avLst/>
          </a:prstGeom>
        </p:spPr>
        <p:txBody>
          <a:bodyPr wrap="square" lIns="91418" tIns="45709" rIns="91418" bIns="45709">
            <a:spAutoFit/>
          </a:bodyPr>
          <a:lstStyle/>
          <a:p>
            <a:pPr algn="ctr" defTabSz="93345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目录</a:t>
            </a:r>
            <a:endParaRPr lang="zh-CN" altLang="en-US" sz="4500" b="1" kern="0" dirty="0">
              <a:solidFill>
                <a:srgbClr val="376092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9" name="Rectangle 4"/>
          <p:cNvSpPr txBox="1">
            <a:spLocks noChangeArrowheads="1"/>
          </p:cNvSpPr>
          <p:nvPr/>
        </p:nvSpPr>
        <p:spPr bwMode="auto">
          <a:xfrm>
            <a:off x="1354831" y="2812961"/>
            <a:ext cx="1644841" cy="380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4" tIns="34277" rIns="68554" bIns="34277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CONTENTS</a:t>
            </a:r>
            <a:endParaRPr lang="zh-CN" altLang="en-US" sz="1800" kern="0" dirty="0">
              <a:solidFill>
                <a:schemeClr val="tx1">
                  <a:lumMod val="50000"/>
                  <a:lumOff val="50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07879" y="1718310"/>
            <a:ext cx="2458085" cy="437515"/>
            <a:chOff x="3852992" y="778830"/>
            <a:chExt cx="3879153" cy="689230"/>
          </a:xfrm>
        </p:grpSpPr>
        <p:sp>
          <p:nvSpPr>
            <p:cNvPr id="4" name="矩形 3"/>
            <p:cNvSpPr/>
            <p:nvPr/>
          </p:nvSpPr>
          <p:spPr>
            <a:xfrm>
              <a:off x="4099343" y="854782"/>
              <a:ext cx="3553053" cy="504056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4435216" y="869860"/>
              <a:ext cx="3296929" cy="544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lstStyle/>
            <a:p>
              <a:pPr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下载</a:t>
              </a:r>
              <a:r>
                <a:rPr lang="en-US" altLang="zh-CN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SU-22T</a:t>
              </a: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开发包</a:t>
              </a:r>
              <a:endPara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852992" y="778830"/>
              <a:ext cx="515562" cy="689230"/>
              <a:chOff x="3852992" y="784302"/>
              <a:chExt cx="515562" cy="689230"/>
            </a:xfrm>
          </p:grpSpPr>
          <p:sp>
            <p:nvSpPr>
              <p:cNvPr id="66" name="圆角矩形 65"/>
              <p:cNvSpPr/>
              <p:nvPr/>
            </p:nvSpPr>
            <p:spPr>
              <a:xfrm rot="2700000">
                <a:off x="3852992" y="854501"/>
                <a:ext cx="515562" cy="515562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39700" dist="1397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Rectangle 7"/>
              <p:cNvSpPr>
                <a:spLocks noChangeArrowheads="1"/>
              </p:cNvSpPr>
              <p:nvPr/>
            </p:nvSpPr>
            <p:spPr bwMode="auto">
              <a:xfrm>
                <a:off x="3891492" y="784302"/>
                <a:ext cx="332463" cy="689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4207879" y="2810510"/>
            <a:ext cx="2504440" cy="437515"/>
            <a:chOff x="3852992" y="778830"/>
            <a:chExt cx="3952307" cy="689230"/>
          </a:xfrm>
        </p:grpSpPr>
        <p:sp>
          <p:nvSpPr>
            <p:cNvPr id="41" name="矩形 40"/>
            <p:cNvSpPr/>
            <p:nvPr>
              <p:custDataLst>
                <p:tags r:id="rId1"/>
              </p:custDataLst>
            </p:nvPr>
          </p:nvSpPr>
          <p:spPr>
            <a:xfrm>
              <a:off x="4099343" y="854782"/>
              <a:ext cx="3553053" cy="504056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3" name="Rectangle 7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633633" y="869860"/>
              <a:ext cx="3171666" cy="5441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80" tIns="34290" rIns="68580" bIns="34290">
              <a:spAutoFit/>
            </a:bodyPr>
            <a:p>
              <a:pPr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模块接线和烧录</a:t>
              </a:r>
              <a:endPara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852992" y="778830"/>
              <a:ext cx="515562" cy="689230"/>
              <a:chOff x="3852992" y="784302"/>
              <a:chExt cx="515562" cy="689230"/>
            </a:xfrm>
          </p:grpSpPr>
          <p:sp>
            <p:nvSpPr>
              <p:cNvPr id="45" name="圆角矩形 44"/>
              <p:cNvSpPr/>
              <p:nvPr>
                <p:custDataLst>
                  <p:tags r:id="rId3"/>
                </p:custDataLst>
              </p:nvPr>
            </p:nvSpPr>
            <p:spPr>
              <a:xfrm rot="2700000">
                <a:off x="3852992" y="854501"/>
                <a:ext cx="515562" cy="515562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39700" dist="1397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0" name="Rectangle 7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3891492" y="784302"/>
                <a:ext cx="332463" cy="689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68580" tIns="34290" rIns="68580" bIns="34290">
                <a:spAutoFit/>
              </a:bodyPr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  <p:bldP spid="48" grpId="0"/>
          <p:bldP spid="49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5400000">
            <a:off x="-1313377" y="1313377"/>
            <a:ext cx="5143500" cy="2516746"/>
          </a:xfrm>
          <a:prstGeom prst="triangle">
            <a:avLst/>
          </a:prstGeom>
          <a:solidFill>
            <a:srgbClr val="376092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75092" y="1779915"/>
            <a:ext cx="445643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下载</a:t>
            </a:r>
            <a:r>
              <a:rPr lang="en-US" alt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SU-22T</a:t>
            </a:r>
            <a:r>
              <a:rPr lang="zh-CN" altLang="en-US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开发包</a:t>
            </a:r>
            <a:endParaRPr lang="zh-CN" altLang="en-US" sz="4000" kern="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7249" y="1946807"/>
            <a:ext cx="1153160" cy="991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kern="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01</a:t>
            </a:r>
            <a:endParaRPr lang="zh-CN" altLang="en-US" sz="6000" b="1" kern="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7249" y="2894479"/>
            <a:ext cx="144494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PART THREE</a:t>
            </a:r>
            <a:endParaRPr lang="zh-CN" altLang="en-US" sz="16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6430345" y="2941105"/>
            <a:ext cx="1323803" cy="132380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59058" y="3834519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 rot="2700000">
            <a:off x="7942044" y="2529894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924084" y="2241322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7875903" y="3486792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6430345" y="2557887"/>
            <a:ext cx="1323803" cy="1323803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13355" y="2908243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/>
      <p:bldP spid="25" grpId="0"/>
      <p:bldP spid="33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8450"/>
            <a:ext cx="8568572" cy="637073"/>
            <a:chOff x="251900" y="143995"/>
            <a:chExt cx="8568572" cy="637073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43995"/>
              <a:ext cx="32054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下载</a:t>
              </a:r>
              <a:r>
                <a:rPr lang="en-US" altLang="zh-CN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SU-22T</a:t>
              </a:r>
              <a:r>
                <a:rPr lang="zh-CN" altLang="en-US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开发包</a:t>
              </a:r>
              <a:endParaRPr lang="zh-CN" altLang="en-US" sz="20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865786" y="617339"/>
                <a:ext cx="1386758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1.1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sp>
        <p:nvSpPr>
          <p:cNvPr id="4" name="文本框 3"/>
          <p:cNvSpPr txBox="1"/>
          <p:nvPr/>
        </p:nvSpPr>
        <p:spPr>
          <a:xfrm>
            <a:off x="683895" y="2283460"/>
            <a:ext cx="7620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1.</a:t>
            </a:r>
            <a:r>
              <a:rPr lang="zh-CN" altLang="en-US"/>
              <a:t>浏览器搜索：智能公元</a:t>
            </a:r>
            <a:endParaRPr lang="zh-CN" altLang="en-US"/>
          </a:p>
          <a:p>
            <a:pPr marL="457200" lvl="1" indent="457200"/>
            <a:r>
              <a:rPr lang="zh-CN" altLang="en-US"/>
              <a:t>网站：http://www.smartpi.cn/#/</a:t>
            </a:r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611505" y="3204210"/>
            <a:ext cx="54940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2.</a:t>
            </a:r>
            <a:r>
              <a:rPr lang="zh-CN" altLang="en-US"/>
              <a:t>浏览器搜索：注册并登录好智能公元平台即可在文</a:t>
            </a:r>
            <a:r>
              <a:rPr lang="en-US" altLang="zh-CN"/>
              <a:t>	       </a:t>
            </a:r>
            <a:r>
              <a:rPr lang="zh-CN" altLang="en-US"/>
              <a:t>档中心的</a:t>
            </a:r>
            <a:r>
              <a:rPr lang="en-US" altLang="zh-CN"/>
              <a:t>SU-22T</a:t>
            </a:r>
            <a:r>
              <a:rPr lang="zh-CN" altLang="en-US">
                <a:ea typeface="宋体" panose="02010600030101010101" pitchFamily="2" charset="-122"/>
              </a:rPr>
              <a:t>中下载开发包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5400000">
            <a:off x="-1313377" y="1313377"/>
            <a:ext cx="5143500" cy="2516746"/>
          </a:xfrm>
          <a:prstGeom prst="triangle">
            <a:avLst/>
          </a:prstGeom>
          <a:solidFill>
            <a:srgbClr val="376092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14717" y="2283470"/>
            <a:ext cx="369316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4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模块接线和烧录</a:t>
            </a:r>
            <a:endParaRPr lang="zh-CN" sz="4000" kern="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7249" y="1946807"/>
            <a:ext cx="1153160" cy="991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kern="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02</a:t>
            </a:r>
            <a:endParaRPr lang="zh-CN" altLang="en-US" sz="6000" b="1" kern="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7249" y="2894479"/>
            <a:ext cx="1444947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3765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PART THREE</a:t>
            </a:r>
            <a:endParaRPr lang="zh-CN" altLang="en-US" sz="16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6430345" y="2941105"/>
            <a:ext cx="1323803" cy="132380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59058" y="3834519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>
          <a:xfrm rot="2700000">
            <a:off x="7942044" y="2529894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924084" y="2241322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7875903" y="3486792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6430345" y="2557887"/>
            <a:ext cx="1323803" cy="1323803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13355" y="2908243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"/>
                            </p:stCondLst>
                            <p:childTnLst>
                              <p:par>
                                <p:cTn id="1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1" grpId="0"/>
      <p:bldP spid="25" grpId="0"/>
      <p:bldP spid="33" grpId="0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25865" y="228450"/>
            <a:ext cx="8568572" cy="637073"/>
            <a:chOff x="251900" y="143995"/>
            <a:chExt cx="8568572" cy="637073"/>
          </a:xfrm>
        </p:grpSpPr>
        <p:cxnSp>
          <p:nvCxnSpPr>
            <p:cNvPr id="78" name="直接连接符 77"/>
            <p:cNvCxnSpPr/>
            <p:nvPr/>
          </p:nvCxnSpPr>
          <p:spPr>
            <a:xfrm flipH="1">
              <a:off x="1208857" y="684095"/>
              <a:ext cx="7611615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357675" y="143995"/>
              <a:ext cx="26720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defTabSz="913765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sz="28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rPr>
                <a:t>模块接线和烧录</a:t>
              </a:r>
              <a:endParaRPr lang="zh-CN" sz="2000" b="1" kern="0" dirty="0">
                <a:solidFill>
                  <a:srgbClr val="376092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251900" y="195486"/>
              <a:ext cx="887938" cy="585582"/>
              <a:chOff x="562441" y="531294"/>
              <a:chExt cx="2322326" cy="1531540"/>
            </a:xfrm>
          </p:grpSpPr>
          <p:sp>
            <p:nvSpPr>
              <p:cNvPr id="82" name="圆角矩形 81"/>
              <p:cNvSpPr/>
              <p:nvPr/>
            </p:nvSpPr>
            <p:spPr>
              <a:xfrm rot="2700000">
                <a:off x="613474" y="711955"/>
                <a:ext cx="704611" cy="704611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圆角矩形 82"/>
              <p:cNvSpPr/>
              <p:nvPr/>
            </p:nvSpPr>
            <p:spPr>
              <a:xfrm rot="2700000">
                <a:off x="1043261" y="555179"/>
                <a:ext cx="1041378" cy="1041378"/>
              </a:xfrm>
              <a:prstGeom prst="roundRect">
                <a:avLst>
                  <a:gd name="adj" fmla="val 481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4" name="圆角矩形 83"/>
              <p:cNvSpPr/>
              <p:nvPr/>
            </p:nvSpPr>
            <p:spPr>
              <a:xfrm rot="2700000">
                <a:off x="2386142" y="531294"/>
                <a:ext cx="498625" cy="498625"/>
              </a:xfrm>
              <a:prstGeom prst="roundRect">
                <a:avLst>
                  <a:gd name="adj" fmla="val 481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 rot="2700000">
                <a:off x="2149679" y="1381541"/>
                <a:ext cx="432486" cy="432486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6" name="圆角矩形 85"/>
              <p:cNvSpPr/>
              <p:nvPr/>
            </p:nvSpPr>
            <p:spPr>
              <a:xfrm rot="2700000">
                <a:off x="562441" y="1843807"/>
                <a:ext cx="219027" cy="219027"/>
              </a:xfrm>
              <a:prstGeom prst="roundRect">
                <a:avLst>
                  <a:gd name="adj" fmla="val 4810"/>
                </a:avLst>
              </a:prstGeom>
              <a:gradFill>
                <a:gsLst>
                  <a:gs pos="0">
                    <a:srgbClr val="F2F2F2"/>
                  </a:gs>
                  <a:gs pos="100000">
                    <a:srgbClr val="DBDBDB"/>
                  </a:gs>
                </a:gsLst>
                <a:lin ang="16800000" scaled="0"/>
              </a:gradFill>
              <a:ln>
                <a:noFill/>
              </a:ln>
              <a:effectLst>
                <a:outerShdw blurRad="63500" dist="63500" dir="5400000" algn="t" rotWithShape="0">
                  <a:schemeClr val="tx1">
                    <a:lumMod val="65000"/>
                    <a:lumOff val="3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87" name="文本框 4"/>
              <p:cNvSpPr txBox="1"/>
              <p:nvPr/>
            </p:nvSpPr>
            <p:spPr>
              <a:xfrm>
                <a:off x="865786" y="617339"/>
                <a:ext cx="1386758" cy="9632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方正黑体简体" panose="02000000000000000000" pitchFamily="2" charset="-122"/>
                    <a:ea typeface="方正黑体简体" panose="02000000000000000000" pitchFamily="2" charset="-122"/>
                    <a:cs typeface="+mn-ea"/>
                    <a:sym typeface="+mn-lt"/>
                  </a:rPr>
                  <a:t>2.1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050" name="Picture 2" descr="C:\Users\Administrator\Desktop\未标题-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-92546"/>
            <a:ext cx="2555776" cy="1054454"/>
          </a:xfrm>
          <a:prstGeom prst="rect">
            <a:avLst/>
          </a:prstGeom>
          <a:noFill/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9750" y="962025"/>
            <a:ext cx="3727450" cy="385064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211955" y="3528695"/>
            <a:ext cx="5080000" cy="1614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100" b="0">
                <a:ea typeface="宋体" panose="02010600030101010101" pitchFamily="2" charset="-122"/>
              </a:rPr>
              <a:t>注意事项：</a:t>
            </a:r>
            <a:endParaRPr lang="zh-CN" sz="2100" b="0">
              <a:ea typeface="宋体" panose="02010600030101010101" pitchFamily="2" charset="-122"/>
            </a:endParaRPr>
          </a:p>
          <a:p>
            <a:pPr indent="0"/>
            <a:r>
              <a:rPr lang="zh-CN" sz="2100" b="0">
                <a:ea typeface="宋体" panose="02010600030101010101" pitchFamily="2" charset="-122"/>
              </a:rPr>
              <a:t>接好线后，连接串口（工具上显示即可），点击烧录，再给模块通电即可。</a:t>
            </a:r>
            <a:r>
              <a:rPr lang="en-US" b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  </a:t>
            </a:r>
            <a:endParaRPr lang="en-US" altLang="en-US" b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-21474826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615430" y="962025"/>
            <a:ext cx="2326640" cy="20739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6"/>
          <a:stretch>
            <a:fillRect/>
          </a:stretch>
        </p:blipFill>
        <p:spPr>
          <a:xfrm>
            <a:off x="4307205" y="987425"/>
            <a:ext cx="2308225" cy="2054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 rot="2700000">
            <a:off x="7474061" y="4221928"/>
            <a:ext cx="399563" cy="399563"/>
          </a:xfrm>
          <a:prstGeom prst="roundRect">
            <a:avLst>
              <a:gd name="adj" fmla="val 4810"/>
            </a:avLst>
          </a:prstGeom>
          <a:solidFill>
            <a:srgbClr val="9C9899"/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 rot="2700000">
            <a:off x="5859847" y="835260"/>
            <a:ext cx="1698363" cy="169836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5699113" y="2947008"/>
            <a:ext cx="1221683" cy="1221683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 rot="2700000">
            <a:off x="7279982" y="2731542"/>
            <a:ext cx="840595" cy="840595"/>
          </a:xfrm>
          <a:prstGeom prst="roundRect">
            <a:avLst>
              <a:gd name="adj" fmla="val 481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 rot="2700000">
            <a:off x="7859058" y="2034386"/>
            <a:ext cx="636431" cy="636431"/>
          </a:xfrm>
          <a:prstGeom prst="roundRect">
            <a:avLst>
              <a:gd name="adj" fmla="val 481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 rot="2700000">
            <a:off x="7942044" y="729761"/>
            <a:ext cx="532017" cy="532017"/>
          </a:xfrm>
          <a:prstGeom prst="roundRect">
            <a:avLst>
              <a:gd name="adj" fmla="val 481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 rot="2700000">
            <a:off x="5569230" y="451226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7924084" y="441189"/>
            <a:ext cx="539452" cy="53945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7875903" y="1686659"/>
            <a:ext cx="593998" cy="5939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 rot="2700000">
            <a:off x="7651901" y="2748553"/>
            <a:ext cx="806575" cy="806575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5702325" y="3377079"/>
            <a:ext cx="1182098" cy="1182098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 rot="2700000">
            <a:off x="4391728" y="3680354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rot="2700000">
            <a:off x="8304885" y="4287910"/>
            <a:ext cx="637272" cy="637272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 rot="2700000">
            <a:off x="7432318" y="3741845"/>
            <a:ext cx="507367" cy="507367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 rot="2700000">
            <a:off x="5329029" y="440750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 rot="2700000">
            <a:off x="8302864" y="384576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 rot="2700000">
            <a:off x="8313355" y="1108110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76200" dist="762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 rot="2700000">
            <a:off x="6484684" y="2775838"/>
            <a:ext cx="256950" cy="256950"/>
          </a:xfrm>
          <a:prstGeom prst="roundRect">
            <a:avLst>
              <a:gd name="adj" fmla="val 4810"/>
            </a:avLst>
          </a:prstGeom>
          <a:gradFill>
            <a:gsLst>
              <a:gs pos="0">
                <a:srgbClr val="F2F2F2"/>
              </a:gs>
              <a:gs pos="100000">
                <a:srgbClr val="DBDBDB"/>
              </a:gs>
            </a:gsLst>
            <a:lin ang="16800000" scaled="0"/>
          </a:gradFill>
          <a:ln>
            <a:noFill/>
          </a:ln>
          <a:effectLst>
            <a:outerShdw blurRad="139700" dist="139700" dir="5400000" algn="t" rotWithShape="0">
              <a:schemeClr val="tx1">
                <a:lumMod val="65000"/>
                <a:lumOff val="3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1026" name="Picture 2" descr="C:\Users\Administrator\Desktop\1-0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07868" y="555526"/>
            <a:ext cx="1888468" cy="1540585"/>
          </a:xfrm>
          <a:prstGeom prst="rect">
            <a:avLst/>
          </a:prstGeom>
          <a:noFill/>
        </p:spPr>
      </p:pic>
      <p:pic>
        <p:nvPicPr>
          <p:cNvPr id="1027" name="Picture 3" descr="C:\Users\Administrator\Desktop\2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347614"/>
            <a:ext cx="1728192" cy="1351091"/>
          </a:xfrm>
          <a:prstGeom prst="rect">
            <a:avLst/>
          </a:prstGeom>
          <a:noFill/>
        </p:spPr>
      </p:pic>
      <p:sp>
        <p:nvSpPr>
          <p:cNvPr id="36" name="矩形 35"/>
          <p:cNvSpPr/>
          <p:nvPr/>
        </p:nvSpPr>
        <p:spPr>
          <a:xfrm>
            <a:off x="3100868" y="3109885"/>
            <a:ext cx="1116330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汇报人：吴鸿泰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04632" y="3109885"/>
            <a:ext cx="1249680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汇报部门：研发部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55576" y="1491630"/>
            <a:ext cx="7344816" cy="830839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r>
              <a:rPr lang="zh-CN" altLang="en-US" sz="4800" b="1" spc="300" dirty="0">
                <a:solidFill>
                  <a:srgbClr val="133F6B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感谢您的聆听</a:t>
            </a:r>
            <a:endParaRPr lang="zh-CN" altLang="en-US" sz="4800" b="1" spc="300" dirty="0">
              <a:solidFill>
                <a:schemeClr val="tx1">
                  <a:lumMod val="75000"/>
                  <a:lumOff val="25000"/>
                </a:schemeClr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55576" y="2315814"/>
            <a:ext cx="7344816" cy="399952"/>
          </a:xfrm>
          <a:prstGeom prst="rect">
            <a:avLst/>
          </a:prstGeom>
        </p:spPr>
        <p:txBody>
          <a:bodyPr wrap="square" lIns="91284" tIns="45642" rIns="91284" bIns="45642">
            <a:spAutoFit/>
          </a:bodyPr>
          <a:lstStyle/>
          <a:p>
            <a:r>
              <a:rPr lang="en-US" altLang="zh-CN" sz="2000" dirty="0">
                <a:solidFill>
                  <a:srgbClr val="133F6B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rPr>
              <a:t>THANK YOU FOR LISTENING</a:t>
            </a:r>
            <a:endParaRPr lang="zh-CN" altLang="en-US" sz="2000" dirty="0">
              <a:solidFill>
                <a:srgbClr val="133F6B"/>
              </a:solidFill>
              <a:latin typeface="方正黑体简体" panose="02000000000000000000" pitchFamily="2" charset="-122"/>
              <a:ea typeface="方正黑体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44322" y="3124668"/>
            <a:ext cx="260310" cy="224405"/>
            <a:chOff x="2574154" y="3948094"/>
            <a:chExt cx="539308" cy="464921"/>
          </a:xfrm>
        </p:grpSpPr>
        <p:sp>
          <p:nvSpPr>
            <p:cNvPr id="42" name="六边形 41"/>
            <p:cNvSpPr/>
            <p:nvPr/>
          </p:nvSpPr>
          <p:spPr>
            <a:xfrm>
              <a:off x="2574154" y="3948094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45" name="Group 17"/>
            <p:cNvGrpSpPr>
              <a:grpSpLocks noChangeAspect="1"/>
            </p:cNvGrpSpPr>
            <p:nvPr/>
          </p:nvGrpSpPr>
          <p:grpSpPr bwMode="auto">
            <a:xfrm>
              <a:off x="2727716" y="4055936"/>
              <a:ext cx="232184" cy="249236"/>
              <a:chOff x="231" y="1205"/>
              <a:chExt cx="640" cy="687"/>
            </a:xfrm>
            <a:solidFill>
              <a:schemeClr val="bg1"/>
            </a:solidFill>
            <a:effectLst/>
          </p:grpSpPr>
          <p:sp>
            <p:nvSpPr>
              <p:cNvPr id="48" name="Freeform 18"/>
              <p:cNvSpPr/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 dirty="0">
                  <a:solidFill>
                    <a:prstClr val="black"/>
                  </a:solidFill>
                  <a:latin typeface="方正黑体简体" panose="02000000000000000000" pitchFamily="2" charset="-122"/>
                  <a:ea typeface="方正黑体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2832824" y="3136183"/>
            <a:ext cx="260310" cy="224405"/>
            <a:chOff x="3484568" y="3959609"/>
            <a:chExt cx="539308" cy="464921"/>
          </a:xfrm>
        </p:grpSpPr>
        <p:sp>
          <p:nvSpPr>
            <p:cNvPr id="51" name="六边形 50"/>
            <p:cNvSpPr/>
            <p:nvPr/>
          </p:nvSpPr>
          <p:spPr>
            <a:xfrm>
              <a:off x="3484568" y="3959609"/>
              <a:ext cx="539308" cy="464921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2" name="Freeform 96"/>
            <p:cNvSpPr>
              <a:spLocks noChangeArrowheads="1"/>
            </p:cNvSpPr>
            <p:nvPr/>
          </p:nvSpPr>
          <p:spPr bwMode="auto">
            <a:xfrm>
              <a:off x="3621202" y="4063904"/>
              <a:ext cx="266040" cy="256330"/>
            </a:xfrm>
            <a:custGeom>
              <a:avLst/>
              <a:gdLst>
                <a:gd name="T0" fmla="*/ 78442719 w 602"/>
                <a:gd name="T1" fmla="*/ 71923702 h 580"/>
                <a:gd name="T2" fmla="*/ 78442719 w 602"/>
                <a:gd name="T3" fmla="*/ 71923702 h 580"/>
                <a:gd name="T4" fmla="*/ 78442719 w 602"/>
                <a:gd name="T5" fmla="*/ 71923702 h 580"/>
                <a:gd name="T6" fmla="*/ 74657633 w 602"/>
                <a:gd name="T7" fmla="*/ 75578543 h 580"/>
                <a:gd name="T8" fmla="*/ 3654665 w 602"/>
                <a:gd name="T9" fmla="*/ 75578543 h 580"/>
                <a:gd name="T10" fmla="*/ 0 w 602"/>
                <a:gd name="T11" fmla="*/ 71923702 h 580"/>
                <a:gd name="T12" fmla="*/ 0 w 602"/>
                <a:gd name="T13" fmla="*/ 71923702 h 580"/>
                <a:gd name="T14" fmla="*/ 0 w 602"/>
                <a:gd name="T15" fmla="*/ 71923702 h 580"/>
                <a:gd name="T16" fmla="*/ 10180751 w 602"/>
                <a:gd name="T17" fmla="*/ 53518347 h 580"/>
                <a:gd name="T18" fmla="*/ 21274806 w 602"/>
                <a:gd name="T19" fmla="*/ 49733080 h 580"/>
                <a:gd name="T20" fmla="*/ 30411109 w 602"/>
                <a:gd name="T21" fmla="*/ 46077877 h 580"/>
                <a:gd name="T22" fmla="*/ 30411109 w 602"/>
                <a:gd name="T23" fmla="*/ 38637768 h 580"/>
                <a:gd name="T24" fmla="*/ 26756804 w 602"/>
                <a:gd name="T25" fmla="*/ 29500304 h 580"/>
                <a:gd name="T26" fmla="*/ 24929472 w 602"/>
                <a:gd name="T27" fmla="*/ 25845463 h 580"/>
                <a:gd name="T28" fmla="*/ 25843138 w 602"/>
                <a:gd name="T29" fmla="*/ 19318704 h 580"/>
                <a:gd name="T30" fmla="*/ 24929472 w 602"/>
                <a:gd name="T31" fmla="*/ 12009021 h 580"/>
                <a:gd name="T32" fmla="*/ 39678193 w 602"/>
                <a:gd name="T33" fmla="*/ 0 h 580"/>
                <a:gd name="T34" fmla="*/ 53513248 w 602"/>
                <a:gd name="T35" fmla="*/ 12009021 h 580"/>
                <a:gd name="T36" fmla="*/ 52599581 w 602"/>
                <a:gd name="T37" fmla="*/ 19318704 h 580"/>
                <a:gd name="T38" fmla="*/ 54426914 w 602"/>
                <a:gd name="T39" fmla="*/ 25845463 h 580"/>
                <a:gd name="T40" fmla="*/ 51685915 w 602"/>
                <a:gd name="T41" fmla="*/ 29500304 h 580"/>
                <a:gd name="T42" fmla="*/ 48031249 w 602"/>
                <a:gd name="T43" fmla="*/ 38637768 h 580"/>
                <a:gd name="T44" fmla="*/ 48031249 w 602"/>
                <a:gd name="T45" fmla="*/ 46077877 h 580"/>
                <a:gd name="T46" fmla="*/ 57167913 w 602"/>
                <a:gd name="T47" fmla="*/ 49733080 h 580"/>
                <a:gd name="T48" fmla="*/ 69175635 w 602"/>
                <a:gd name="T49" fmla="*/ 53518347 h 580"/>
                <a:gd name="T50" fmla="*/ 78442719 w 602"/>
                <a:gd name="T51" fmla="*/ 71923702 h 5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2" h="580">
                  <a:moveTo>
                    <a:pt x="601" y="551"/>
                  </a:moveTo>
                  <a:lnTo>
                    <a:pt x="601" y="551"/>
                  </a:lnTo>
                  <a:cubicBezTo>
                    <a:pt x="601" y="572"/>
                    <a:pt x="594" y="579"/>
                    <a:pt x="572" y="579"/>
                  </a:cubicBezTo>
                  <a:cubicBezTo>
                    <a:pt x="28" y="579"/>
                    <a:pt x="28" y="579"/>
                    <a:pt x="28" y="579"/>
                  </a:cubicBezTo>
                  <a:cubicBezTo>
                    <a:pt x="14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0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8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601" y="452"/>
                    <a:pt x="601" y="551"/>
                    <a:pt x="601" y="5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 sz="1600" dirty="0">
                <a:latin typeface="方正黑体简体" panose="02000000000000000000" pitchFamily="2" charset="-122"/>
                <a:ea typeface="方正黑体简体" panose="020000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349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1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1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 animBg="1"/>
      <p:bldP spid="26" grpId="0" animBg="1"/>
      <p:bldP spid="27" grpId="0" animBg="1"/>
      <p:bldP spid="28" grpId="0" animBg="1"/>
      <p:bldP spid="36" grpId="0"/>
      <p:bldP spid="37" grpId="0"/>
      <p:bldP spid="38" grpId="0"/>
      <p:bldP spid="39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6830,&quot;width&quot;:5840}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UNIT_PLACING_PICTURE_USER_VIEWPORT" val="{&quot;height&quot;:6064,&quot;width&quot;:5870}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PP_MARK_KEY" val="cef73a15-d538-41ab-a0ae-690a13713065"/>
  <p:tag name="COMMONDATA" val="eyJoZGlkIjoiYzgzZTdiYzQxZTllMDYzNWVmMzVmNjk1OGNlODEzNmQ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iw3lt2q">
      <a:majorFont>
        <a:latin typeface="FZZhengHeiS-R-GB"/>
        <a:ea typeface="FZHei-B01S"/>
        <a:cs typeface=""/>
      </a:majorFont>
      <a:minorFont>
        <a:latin typeface="FZZhengHeiS-R-GB"/>
        <a:ea typeface="FZHei-B01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394</Words>
  <Application>WPS 演示</Application>
  <PresentationFormat>全屏显示(16:9)</PresentationFormat>
  <Paragraphs>72</Paragraphs>
  <Slides>9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方正黑体简体</vt:lpstr>
      <vt:lpstr>Calibri</vt:lpstr>
      <vt:lpstr>微软雅黑</vt:lpstr>
      <vt:lpstr>仿宋_GB2312</vt:lpstr>
      <vt:lpstr>Times New Roman</vt:lpstr>
      <vt:lpstr>Arial Unicode MS</vt:lpstr>
      <vt:lpstr>FZHei-B01S</vt:lpstr>
      <vt:lpstr>Segoe Print</vt:lpstr>
      <vt:lpstr>FZZhengHeiS-R-GB</vt:lpstr>
      <vt:lpstr>仿宋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微粒体工作总结</dc:title>
  <dc:creator>Administrator</dc:creator>
  <cp:lastModifiedBy>木头人</cp:lastModifiedBy>
  <cp:revision>229</cp:revision>
  <dcterms:created xsi:type="dcterms:W3CDTF">2019-11-05T09:10:00Z</dcterms:created>
  <dcterms:modified xsi:type="dcterms:W3CDTF">2023-06-19T07:03:36Z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9F9A7DCD6EC44D1591C9CE383AB75738</vt:lpwstr>
  </property>
</Properties>
</file>